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7" r:id="rId5"/>
    <p:sldId id="266" r:id="rId6"/>
    <p:sldId id="265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94660" autoAdjust="0"/>
  </p:normalViewPr>
  <p:slideViewPr>
    <p:cSldViewPr>
      <p:cViewPr>
        <p:scale>
          <a:sx n="100" d="100"/>
          <a:sy n="100" d="100"/>
        </p:scale>
        <p:origin x="42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D0E10-4B68-4C16-A97B-CBD21C757F41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F2B64-D514-45C5-864F-98347C492B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ngitude" TargetMode="External"/><Relationship Id="rId7" Type="http://schemas.openxmlformats.org/officeDocument/2006/relationships/hyperlink" Target="http://en.wikipedia.org/wiki/Latitude" TargetMode="External"/><Relationship Id="rId2" Type="http://schemas.openxmlformats.org/officeDocument/2006/relationships/hyperlink" Target="http://en.wikipedia.org/wiki/Meridian_(geography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United_Kingdom" TargetMode="External"/><Relationship Id="rId5" Type="http://schemas.openxmlformats.org/officeDocument/2006/relationships/hyperlink" Target="http://en.wikipedia.org/wiki/London" TargetMode="External"/><Relationship Id="rId4" Type="http://schemas.openxmlformats.org/officeDocument/2006/relationships/hyperlink" Target="http://en.wikipedia.org/wiki/Royal_Observatory,_Greenwich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emispherical" TargetMode="External"/><Relationship Id="rId3" Type="http://schemas.openxmlformats.org/officeDocument/2006/relationships/hyperlink" Target="http://en.wikipedia.org/wiki/International_Date_Line" TargetMode="External"/><Relationship Id="rId7" Type="http://schemas.openxmlformats.org/officeDocument/2006/relationships/hyperlink" Target="http://en.wikipedia.org/wiki/Western_Hemisphere" TargetMode="External"/><Relationship Id="rId2" Type="http://schemas.openxmlformats.org/officeDocument/2006/relationships/hyperlink" Target="http://en.wikipedia.org/wiki/180th_meridia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Eastern_Hemisphere" TargetMode="External"/><Relationship Id="rId5" Type="http://schemas.openxmlformats.org/officeDocument/2006/relationships/hyperlink" Target="http://en.wikipedia.org/wiki/Earth" TargetMode="External"/><Relationship Id="rId4" Type="http://schemas.openxmlformats.org/officeDocument/2006/relationships/hyperlink" Target="http://en.wikipedia.org/wiki/Great_circ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mportant </a:t>
            </a:r>
            <a:r>
              <a:rPr lang="en-US" dirty="0" smtClean="0"/>
              <a:t>parallels of latitudes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6" name="Oval 5"/>
          <p:cNvSpPr/>
          <p:nvPr/>
        </p:nvSpPr>
        <p:spPr>
          <a:xfrm>
            <a:off x="381000" y="1752600"/>
            <a:ext cx="4648200" cy="419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6" idx="2"/>
            <a:endCxn id="6" idx="6"/>
          </p:cNvCxnSpPr>
          <p:nvPr/>
        </p:nvCxnSpPr>
        <p:spPr>
          <a:xfrm rot="10800000" flipH="1">
            <a:off x="381000" y="3848100"/>
            <a:ext cx="4648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3657600"/>
            <a:ext cx="1371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Equator (0°)</a:t>
            </a:r>
          </a:p>
          <a:p>
            <a:endParaRPr lang="en-US" sz="1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533400" y="3048000"/>
            <a:ext cx="43434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0601" y="2895600"/>
            <a:ext cx="2514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Tropic of Cancer (23° 30´N) </a:t>
            </a:r>
          </a:p>
          <a:p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609600" y="47244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3400" y="4648200"/>
            <a:ext cx="4343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00600" y="4495801"/>
            <a:ext cx="2667000" cy="58477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Tropic of Capricorn (23° 30´S) </a:t>
            </a:r>
          </a:p>
          <a:p>
            <a:endParaRPr lang="en-US" sz="1600" dirty="0"/>
          </a:p>
        </p:txBody>
      </p:sp>
      <p:cxnSp>
        <p:nvCxnSpPr>
          <p:cNvPr id="26" name="Straight Connector 25"/>
          <p:cNvCxnSpPr>
            <a:stCxn id="6" idx="1"/>
            <a:endCxn id="6" idx="7"/>
          </p:cNvCxnSpPr>
          <p:nvPr/>
        </p:nvCxnSpPr>
        <p:spPr>
          <a:xfrm rot="5400000" flipH="1" flipV="1">
            <a:off x="2705100" y="722971"/>
            <a:ext cx="1588" cy="32867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95800" y="2209800"/>
            <a:ext cx="2514600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Arctic Circle (66° 30´N) </a:t>
            </a:r>
          </a:p>
        </p:txBody>
      </p:sp>
      <p:cxnSp>
        <p:nvCxnSpPr>
          <p:cNvPr id="29" name="Straight Connector 28"/>
          <p:cNvCxnSpPr>
            <a:stCxn id="6" idx="3"/>
            <a:endCxn id="6" idx="5"/>
          </p:cNvCxnSpPr>
          <p:nvPr/>
        </p:nvCxnSpPr>
        <p:spPr>
          <a:xfrm rot="16200000" flipH="1">
            <a:off x="2705100" y="3686457"/>
            <a:ext cx="1588" cy="32867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67200" y="5257800"/>
            <a:ext cx="2514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Antarctica </a:t>
            </a:r>
            <a:r>
              <a:rPr lang="en-US" sz="1600" dirty="0"/>
              <a:t>Circle</a:t>
            </a:r>
            <a:r>
              <a:rPr lang="en-US" dirty="0"/>
              <a:t> 66° 30´S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81200" y="1371600"/>
            <a:ext cx="18471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North </a:t>
            </a:r>
            <a:r>
              <a:rPr lang="en-US" sz="1600" dirty="0" smtClean="0"/>
              <a:t>Pole</a:t>
            </a:r>
            <a:r>
              <a:rPr lang="en-US" dirty="0" smtClean="0"/>
              <a:t> (90°N)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76400" y="6019800"/>
            <a:ext cx="1905000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South Pole (90°S)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600200" y="2209800"/>
            <a:ext cx="24384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Northern Hemisphere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447800" y="5105400"/>
            <a:ext cx="2514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Southern  Hemisphere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6" grpId="0" build="allAtOnce" animBg="1"/>
      <p:bldP spid="19" grpId="0" animBg="1"/>
      <p:bldP spid="24" grpId="0" animBg="1"/>
      <p:bldP spid="27" grpId="0" animBg="1"/>
      <p:bldP spid="30" grpId="0" animBg="1"/>
      <p:bldP spid="31" grpId="0" animBg="1"/>
      <p:bldP spid="32" grpId="0" animBg="1"/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Meridian of longitude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Prime Meridian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is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2" tooltip="Meridian (geography)"/>
              </a:rPr>
              <a:t>meridian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(line of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 tooltip="Longitude"/>
              </a:rPr>
              <a:t>longitude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) at which the longitude is defined to be 0°.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international conference in 1884 decided the modern Prime Meridian passes through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4" tooltip="Royal Observatory, Greenwich"/>
              </a:rPr>
              <a:t>Royal Observatory, Greenwich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in southeast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5" tooltip="London"/>
              </a:rPr>
              <a:t>London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6" tooltip="United Kingdom"/>
              </a:rPr>
              <a:t>United Kingdom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known as 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International Meridian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or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Greenwich Meridian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, although the Prime Meridian is ultimately arbitrary unlike the parallels of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7" tooltip="Latitude"/>
              </a:rPr>
              <a:t>latitude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09800"/>
            <a:ext cx="4343400" cy="3810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stCxn id="6" idx="0"/>
            <a:endCxn id="6" idx="4"/>
          </p:cNvCxnSpPr>
          <p:nvPr/>
        </p:nvCxnSpPr>
        <p:spPr>
          <a:xfrm rot="16200000" flipH="1">
            <a:off x="495300" y="4114800"/>
            <a:ext cx="3810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1600" y="1752600"/>
            <a:ext cx="20574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Prime Meridian (0°)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3733800"/>
            <a:ext cx="213360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Western </a:t>
            </a:r>
            <a:r>
              <a:rPr lang="en-US" sz="1600" dirty="0" smtClean="0"/>
              <a:t>Hemisphere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3733800"/>
            <a:ext cx="2089731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Eastern Hemisphere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  <p:bldP spid="12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Date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The Prime Meridian and its opposite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2" tooltip="180th meridian"/>
              </a:rPr>
              <a:t>180th meridian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(at 180° longitude), which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3" tooltip="International Date Line"/>
              </a:rPr>
              <a:t>International Date Line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generally follows, form 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4" tooltip="Great circle"/>
              </a:rPr>
              <a:t>great circle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that divides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5" tooltip="Earth"/>
              </a:rPr>
              <a:t>Earth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into the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6" tooltip="Eastern Hemisphere"/>
              </a:rPr>
              <a:t>Eastern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7" tooltip="Western Hemisphere"/>
              </a:rPr>
              <a:t>Western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hlinkClick r:id="rId8" tooltip="Hemispherical"/>
              </a:rPr>
              <a:t>Hemispheres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381000" y="1752600"/>
            <a:ext cx="4191000" cy="3886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0"/>
            <a:endCxn id="5" idx="0"/>
          </p:cNvCxnSpPr>
          <p:nvPr/>
        </p:nvCxnSpPr>
        <p:spPr>
          <a:xfrm rot="5400000" flipH="1" flipV="1">
            <a:off x="2476500" y="1752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95300" y="3695700"/>
            <a:ext cx="3886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0" y="1219200"/>
            <a:ext cx="30480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International date line  (180 ͦ)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90800" y="3429000"/>
            <a:ext cx="220980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Western Hemisphere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205739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Eastern Hemisphere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74638"/>
            <a:ext cx="9448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Latitudinal and Longitudinal extent of India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33528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Oval 7"/>
          <p:cNvSpPr/>
          <p:nvPr/>
        </p:nvSpPr>
        <p:spPr>
          <a:xfrm>
            <a:off x="152400" y="1828800"/>
            <a:ext cx="4267200" cy="4114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Connector 13"/>
          <p:cNvCxnSpPr>
            <a:stCxn id="8" idx="2"/>
            <a:endCxn id="8" idx="6"/>
          </p:cNvCxnSpPr>
          <p:nvPr/>
        </p:nvCxnSpPr>
        <p:spPr>
          <a:xfrm rot="10800000" flipH="1">
            <a:off x="152400" y="3886200"/>
            <a:ext cx="42672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8400" y="3810000"/>
            <a:ext cx="1447800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Equator (0°)</a:t>
            </a:r>
            <a:endParaRPr lang="en-US" sz="1600" dirty="0"/>
          </a:p>
        </p:txBody>
      </p:sp>
      <p:cxnSp>
        <p:nvCxnSpPr>
          <p:cNvPr id="18" name="Straight Connector 17"/>
          <p:cNvCxnSpPr>
            <a:stCxn id="8" idx="0"/>
          </p:cNvCxnSpPr>
          <p:nvPr/>
        </p:nvCxnSpPr>
        <p:spPr>
          <a:xfrm rot="16200000" flipH="1">
            <a:off x="190500" y="3924300"/>
            <a:ext cx="4191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52600" y="1981200"/>
            <a:ext cx="304800" cy="39703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Prime meridian</a:t>
            </a:r>
          </a:p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991394" y="3886200"/>
            <a:ext cx="3962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1753394" y="3961606"/>
            <a:ext cx="3505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67000" y="1600200"/>
            <a:ext cx="762000" cy="2769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68° 7´E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1752600"/>
            <a:ext cx="1066800" cy="2769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97°25´E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04800" y="3200400"/>
            <a:ext cx="3962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52400" y="3657600"/>
            <a:ext cx="426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57600" y="2895600"/>
            <a:ext cx="838200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37°6´N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733800" y="3733800"/>
            <a:ext cx="538930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8°4´N</a:t>
            </a:r>
            <a:endParaRPr lang="en-US" sz="1200" dirty="0"/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1447800" y="3886200"/>
            <a:ext cx="36576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8600" y="3429000"/>
            <a:ext cx="4114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0" y="3352800"/>
            <a:ext cx="1981200" cy="276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Tropic of Cancer (23° 30´N) 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133725" y="2133600"/>
            <a:ext cx="925831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IST 82° 30´E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3333 L 0.1915 0.03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16 0.02222 L 0.44982 0.05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0.00209 L 0.18334 0.0020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0902 L 0.39167 -0.0090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26666 L 0.45833 -0.0666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02917 -0.0312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01111 L 0.425 0.322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7 -0.03125 L 0.04566 0.2687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4444 L 0.325 0.044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0.31342 L 0.31458 -0.0199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67 0.1 L 0.43333 0.1222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-0.24236 L 0.425 0.0909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6" grpId="0" animBg="1"/>
      <p:bldP spid="20" grpId="0" animBg="1"/>
      <p:bldP spid="31" grpId="0" animBg="1"/>
      <p:bldP spid="32" grpId="0" animBg="1"/>
      <p:bldP spid="37" grpId="0" animBg="1"/>
      <p:bldP spid="38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Location of Delhi public school, Srinagar in Kashmir valley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map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6096000" cy="502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133600"/>
            <a:ext cx="1307767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Kupwara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1" y="2895600"/>
            <a:ext cx="1143000" cy="33855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Baramulla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3352800"/>
            <a:ext cx="990600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Budgam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819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57725" y="2743200"/>
            <a:ext cx="1066800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Srinagar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3429001"/>
            <a:ext cx="1066800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Pulwama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810000"/>
            <a:ext cx="114300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Anantinag</a:t>
            </a:r>
            <a:endParaRPr lang="en-US" sz="1600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42900" y="4533900"/>
            <a:ext cx="2590800" cy="76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5400" y="3581400"/>
            <a:ext cx="1139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74°52´E</a:t>
            </a:r>
            <a:endParaRPr lang="en-US" sz="16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0" y="4391025"/>
            <a:ext cx="3352800" cy="28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29000" y="4343400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34°02´N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4114800"/>
            <a:ext cx="3027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DELHI PUBLIC SCHOOL, SRINAGAR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6666 L 0.29583 -0.2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01 0.05324 L 0.27101 -0.280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0.10208 L 0.25834 -0.2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98 0.07569 L 0.18402 -0.2576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16 0.07569 L 0.16684 -0.257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1" grpId="0" animBg="1"/>
      <p:bldP spid="12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Longitudes and latitudes</a:t>
            </a:r>
            <a:endParaRPr lang="en-US" dirty="0"/>
          </a:p>
        </p:txBody>
      </p:sp>
      <p:pic>
        <p:nvPicPr>
          <p:cNvPr id="2050" name="Picture 2" descr="C:\Users\Public\Pictures\Sample Pictures\A4prime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11470"/>
            <a:ext cx="4419600" cy="4941729"/>
          </a:xfrm>
          <a:prstGeom prst="rect">
            <a:avLst/>
          </a:prstGeom>
          <a:noFill/>
        </p:spPr>
      </p:pic>
      <p:pic>
        <p:nvPicPr>
          <p:cNvPr id="2051" name="Picture 3" descr="C:\Users\Public\Pictures\Sample Pictures\longila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4191000" cy="3439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map depicting Hemispheres</a:t>
            </a:r>
            <a:endParaRPr lang="en-US" dirty="0"/>
          </a:p>
        </p:txBody>
      </p:sp>
      <p:pic>
        <p:nvPicPr>
          <p:cNvPr id="3075" name="Picture 3" descr="C:\Users\Public\Pictures\Sample Pictures\eastwes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4419600" cy="4495800"/>
          </a:xfrm>
          <a:prstGeom prst="rect">
            <a:avLst/>
          </a:prstGeom>
          <a:noFill/>
        </p:spPr>
      </p:pic>
      <p:pic>
        <p:nvPicPr>
          <p:cNvPr id="3076" name="Picture 4" descr="C:\Users\Public\Pictures\Sample Pictures\northsou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3434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241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Important parallels of latitudes</vt:lpstr>
      <vt:lpstr>Meridian of longitude</vt:lpstr>
      <vt:lpstr>International Date Line</vt:lpstr>
      <vt:lpstr>Latitudinal and Longitudinal extent of India</vt:lpstr>
      <vt:lpstr>Location of Delhi public school, Srinagar in Kashmir valley</vt:lpstr>
      <vt:lpstr>Longitudes and latitudes</vt:lpstr>
      <vt:lpstr>World map depicting Hemispheres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of India on the Globe</dc:title>
  <dc:creator>Dar Shabir</dc:creator>
  <cp:lastModifiedBy>Dar Shabir</cp:lastModifiedBy>
  <cp:revision>67</cp:revision>
  <dcterms:created xsi:type="dcterms:W3CDTF">2012-03-22T15:02:37Z</dcterms:created>
  <dcterms:modified xsi:type="dcterms:W3CDTF">2012-04-08T14:32:36Z</dcterms:modified>
</cp:coreProperties>
</file>